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7" r:id="rId8"/>
    <p:sldId id="261" r:id="rId9"/>
    <p:sldId id="262" r:id="rId10"/>
    <p:sldId id="263" r:id="rId11"/>
    <p:sldId id="268" r:id="rId12"/>
    <p:sldId id="287" r:id="rId13"/>
    <p:sldId id="286" r:id="rId14"/>
    <p:sldId id="288" r:id="rId15"/>
    <p:sldId id="269" r:id="rId16"/>
    <p:sldId id="271" r:id="rId17"/>
    <p:sldId id="273" r:id="rId18"/>
    <p:sldId id="274" r:id="rId19"/>
    <p:sldId id="276" r:id="rId20"/>
    <p:sldId id="277" r:id="rId21"/>
    <p:sldId id="279" r:id="rId22"/>
    <p:sldId id="280" r:id="rId23"/>
    <p:sldId id="278" r:id="rId24"/>
    <p:sldId id="264" r:id="rId25"/>
    <p:sldId id="281" r:id="rId26"/>
    <p:sldId id="282" r:id="rId27"/>
    <p:sldId id="265" r:id="rId28"/>
    <p:sldId id="283" r:id="rId29"/>
    <p:sldId id="291" r:id="rId30"/>
    <p:sldId id="292" r:id="rId31"/>
    <p:sldId id="284" r:id="rId32"/>
    <p:sldId id="285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17134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921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28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443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33700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012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49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71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9375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060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881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CBDCA4D-DC93-43A9-82B1-D9C5308B47A3}" type="datetimeFigureOut">
              <a:rPr lang="pt-PT" smtClean="0"/>
              <a:t>08/11/2020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CB83E3B-D8E0-4609-80E0-5E1D51475BD6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808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611E9-F6AA-4997-B7D3-4358E9728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192836"/>
            <a:ext cx="8361229" cy="2098226"/>
          </a:xfrm>
        </p:spPr>
        <p:txBody>
          <a:bodyPr/>
          <a:lstStyle/>
          <a:p>
            <a:r>
              <a:rPr lang="pt-PT" dirty="0"/>
              <a:t>Grafos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B3FEAA-FA23-4467-8543-6A59EFDCB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578" y="3956279"/>
            <a:ext cx="8430778" cy="1086237"/>
          </a:xfrm>
        </p:spPr>
        <p:txBody>
          <a:bodyPr>
            <a:normAutofit/>
          </a:bodyPr>
          <a:lstStyle/>
          <a:p>
            <a:pPr algn="l"/>
            <a:r>
              <a:rPr lang="pt-PT" sz="1600" dirty="0"/>
              <a:t>Trabalho realizado por: André Silva;</a:t>
            </a:r>
          </a:p>
          <a:p>
            <a:pPr algn="l"/>
            <a:r>
              <a:rPr lang="pt-PT" sz="1600" dirty="0"/>
              <a:t>                                       João Baptista.</a:t>
            </a:r>
          </a:p>
          <a:p>
            <a:pPr algn="r"/>
            <a:r>
              <a:rPr lang="pt-PT" sz="1600" dirty="0"/>
              <a:t>09/11/2020</a:t>
            </a:r>
          </a:p>
        </p:txBody>
      </p:sp>
      <p:pic>
        <p:nvPicPr>
          <p:cNvPr id="7170" name="Picture 2" descr="Águeda, hub ensino indústria">
            <a:extLst>
              <a:ext uri="{FF2B5EF4-FFF2-40B4-BE49-F238E27FC236}">
                <a16:creationId xmlns:a16="http://schemas.microsoft.com/office/drawing/2014/main" id="{AA6E1C61-DC46-48DA-B23C-A42F2EA6A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3" y="-272258"/>
            <a:ext cx="1380317" cy="138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11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5A522-D802-4D9A-BC6D-828EA5AB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Grafo Simples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CC55092-3640-4E0B-A540-6E6057CD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grafo (ou um digrafo) designa-se </a:t>
            </a:r>
            <a:r>
              <a:rPr lang="pt-BR" b="1" dirty="0"/>
              <a:t>simples</a:t>
            </a:r>
            <a:r>
              <a:rPr lang="pt-BR" dirty="0"/>
              <a:t> se não tem laços e existe no máximo uma aresta entre quaisquer dois vértices. </a:t>
            </a:r>
          </a:p>
          <a:p>
            <a:r>
              <a:rPr lang="pt-BR" dirty="0"/>
              <a:t>Um exemplo de um grafo simples é dado pelo conjunto de vértices </a:t>
            </a:r>
            <a:r>
              <a:rPr lang="pt-BR" i="1" dirty="0"/>
              <a:t>V</a:t>
            </a:r>
            <a:r>
              <a:rPr lang="pt-BR" dirty="0"/>
              <a:t> = { 1, 2, 3, 4, 5, 6 } e um conjunto de arestas </a:t>
            </a:r>
            <a:r>
              <a:rPr lang="pt-BR" i="1" dirty="0"/>
              <a:t>A</a:t>
            </a:r>
            <a:r>
              <a:rPr lang="pt-BR" dirty="0"/>
              <a:t> = { {1, 2}, {1, 5}, {2, 3}, {2, 5}, {3, 4}, {4, 5}, {4, 6} }. O diagrama deste grafo pode ser representado da seguinte forma: 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696103-251B-40A9-A0C0-943949365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76" y="4261152"/>
            <a:ext cx="1784048" cy="19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65BA9-7A69-46B8-BB12-2A8F2B25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Valência ou grau de um vértice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BB62EF-CF9F-4122-920D-81F6D2BF9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valência</a:t>
            </a:r>
            <a:r>
              <a:rPr lang="pt-BR" dirty="0"/>
              <a:t> ou </a:t>
            </a:r>
            <a:r>
              <a:rPr lang="pt-BR" b="1" dirty="0"/>
              <a:t>grau</a:t>
            </a:r>
            <a:r>
              <a:rPr lang="pt-BR" dirty="0"/>
              <a:t> de um vértice é o número de arestas incidentes a esse vértice, que, no caso dos laços conta duas vezes. </a:t>
            </a:r>
          </a:p>
          <a:p>
            <a:r>
              <a:rPr lang="pt-BR" dirty="0"/>
              <a:t>A soma das valências de todos os vértices é igual ao dobro do número de arestas. No grafo seguinte os vértices 1 e 3 possuem valência 2, os vértices 2, 4 e 5 têm valência 3 e o vértice 6 tem valência 1. 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526787-5679-4BB8-BB74-B4085C00D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12" y="4264995"/>
            <a:ext cx="1838576" cy="196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A1F1F-2B9C-45F9-A3DD-280847F8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Grau de saída e de entrada de vértices em dígrafos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F04C29-F174-45CB-8159-B85D84355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Num </a:t>
            </a:r>
            <a:r>
              <a:rPr lang="pt-BR" b="1" dirty="0"/>
              <a:t>digrafo</a:t>
            </a:r>
            <a:r>
              <a:rPr lang="pt-BR" dirty="0"/>
              <a:t>, distingue-se o </a:t>
            </a:r>
            <a:r>
              <a:rPr lang="pt-BR" b="1" dirty="0"/>
              <a:t>grau de saída </a:t>
            </a:r>
            <a:r>
              <a:rPr lang="pt-BR" dirty="0"/>
              <a:t>(o número de arestas que saem de um vértice) e o </a:t>
            </a:r>
            <a:r>
              <a:rPr lang="pt-BR" b="1" dirty="0"/>
              <a:t>grau de entrada </a:t>
            </a:r>
            <a:r>
              <a:rPr lang="pt-BR" dirty="0"/>
              <a:t>(o número de arestas que entram num vértice). Por definição, o grau de um vértice num digrafo é igual à soma dos graus de saída e de entrada.</a:t>
            </a:r>
          </a:p>
          <a:p>
            <a:r>
              <a:rPr lang="pt-BR" dirty="0"/>
              <a:t>Na figura seguinte o vértice 1 possui grau de entrada 0 e grau de saída 2, ou seja, o grau do vértice é 2. Já o vértice 4, por exemplo, possui grau 3 pois possui grau de saída 2 e grau de entrada 1.  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302FE7-8D34-45B9-A857-1F18477BC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983" y="4723002"/>
            <a:ext cx="1793801" cy="19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71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CD07A0-1ACE-4496-A812-EA4945AB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Vértices adjacentes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67C082C-D399-46D8-BEB3-9C413E822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Dois vértices são considerados </a:t>
            </a:r>
            <a:r>
              <a:rPr lang="pt-BR" b="1" dirty="0"/>
              <a:t>adjacentes</a:t>
            </a:r>
            <a:r>
              <a:rPr lang="pt-BR" dirty="0"/>
              <a:t> se existe uma aresta entre eles. No grafo abaixo, os vértices 1 e 2 são adjacentes, mas os vértices 2 e 4 não são.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4A24FD-E2B4-4BCC-B5D3-01A5739AD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107" y="3570803"/>
            <a:ext cx="1780186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5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9E415-6EFE-491B-9BAD-875C359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vizinhos de um vértice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17C5D7F-7E85-4BD6-984F-284C97243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conjunto de </a:t>
            </a:r>
            <a:r>
              <a:rPr lang="pt-BR" b="1" dirty="0"/>
              <a:t>vizinhos</a:t>
            </a:r>
            <a:r>
              <a:rPr lang="pt-BR" dirty="0"/>
              <a:t> de um vértice consiste em todos os vértices que lhe são adjacentes. Usando novamente o seguinte grafo, o vértice 1 possui 2 vizinhos: vértice 2 e vértice 5. 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A5F6B8-6AF9-4E01-8A6D-A906E943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58" y="3953090"/>
            <a:ext cx="1786283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7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EFEF3-EE53-4C9E-AE23-548BD38A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Caminho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CB4206A-BA5F-4B56-8B66-53762344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2965"/>
            <a:ext cx="9601200" cy="515503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Um </a:t>
            </a:r>
            <a:r>
              <a:rPr lang="pt-BR" b="1" dirty="0"/>
              <a:t>caminho</a:t>
            </a:r>
            <a:r>
              <a:rPr lang="pt-BR" dirty="0"/>
              <a:t> é uma sequência de vértices tal que em cada um dos vértices existe uma aresta para o vértice seguinte.</a:t>
            </a:r>
          </a:p>
          <a:p>
            <a:r>
              <a:rPr lang="pt-BR" dirty="0"/>
              <a:t>Um caminho é </a:t>
            </a:r>
            <a:r>
              <a:rPr lang="pt-BR" b="1" dirty="0"/>
              <a:t>simples </a:t>
            </a:r>
            <a:r>
              <a:rPr lang="pt-BR" dirty="0"/>
              <a:t>se nenhum dos vértices no caminho se repete.</a:t>
            </a:r>
          </a:p>
          <a:p>
            <a:r>
              <a:rPr lang="pt-BR" dirty="0"/>
              <a:t>Dois caminhos são </a:t>
            </a:r>
            <a:r>
              <a:rPr lang="pt-BR" b="1" dirty="0"/>
              <a:t>independentes</a:t>
            </a:r>
            <a:r>
              <a:rPr lang="pt-BR" dirty="0"/>
              <a:t> se não tiverem nenhum vértice em comum, excepto o primeiro e o último.</a:t>
            </a:r>
          </a:p>
          <a:p>
            <a:r>
              <a:rPr lang="pt-BR" dirty="0"/>
              <a:t>No seguinte grafo podemos verificar alguns caminhos: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(</a:t>
            </a:r>
            <a:r>
              <a:rPr lang="pt-BR" i="1" dirty="0"/>
              <a:t>v</a:t>
            </a:r>
            <a:r>
              <a:rPr lang="pt-BR" dirty="0"/>
              <a:t>1, </a:t>
            </a:r>
            <a:r>
              <a:rPr lang="pt-BR" i="1" dirty="0"/>
              <a:t>v</a:t>
            </a:r>
            <a:r>
              <a:rPr lang="pt-BR" dirty="0"/>
              <a:t>2, </a:t>
            </a:r>
            <a:r>
              <a:rPr lang="pt-BR" i="1" dirty="0"/>
              <a:t>v</a:t>
            </a:r>
            <a:r>
              <a:rPr lang="pt-BR" dirty="0"/>
              <a:t>3, </a:t>
            </a:r>
            <a:r>
              <a:rPr lang="pt-BR" i="1" dirty="0"/>
              <a:t>v</a:t>
            </a:r>
            <a:r>
              <a:rPr lang="pt-BR" dirty="0"/>
              <a:t>5)</a:t>
            </a:r>
          </a:p>
          <a:p>
            <a:pPr marL="0" indent="0">
              <a:buNone/>
            </a:pPr>
            <a:r>
              <a:rPr lang="pt-BR" dirty="0"/>
              <a:t>(</a:t>
            </a:r>
            <a:r>
              <a:rPr lang="pt-BR" i="1" dirty="0"/>
              <a:t>v</a:t>
            </a:r>
            <a:r>
              <a:rPr lang="pt-BR" dirty="0"/>
              <a:t>4,</a:t>
            </a:r>
            <a:r>
              <a:rPr lang="pt-BR" i="1" dirty="0"/>
              <a:t>v</a:t>
            </a:r>
            <a:r>
              <a:rPr lang="pt-BR" dirty="0"/>
              <a:t>5)</a:t>
            </a:r>
          </a:p>
          <a:p>
            <a:pPr marL="0" indent="0">
              <a:buNone/>
            </a:pPr>
            <a:r>
              <a:rPr lang="pt-BR" dirty="0"/>
              <a:t>(</a:t>
            </a:r>
            <a:r>
              <a:rPr lang="pt-BR" i="1" dirty="0"/>
              <a:t>v</a:t>
            </a:r>
            <a:r>
              <a:rPr lang="pt-BR" dirty="0"/>
              <a:t>1, </a:t>
            </a:r>
            <a:r>
              <a:rPr lang="pt-BR" i="1" dirty="0"/>
              <a:t>v</a:t>
            </a:r>
            <a:r>
              <a:rPr lang="pt-BR" dirty="0"/>
              <a:t>2, </a:t>
            </a:r>
            <a:r>
              <a:rPr lang="pt-BR" i="1" dirty="0"/>
              <a:t>v</a:t>
            </a:r>
            <a:r>
              <a:rPr lang="pt-BR" dirty="0"/>
              <a:t>3)</a:t>
            </a:r>
          </a:p>
          <a:p>
            <a:pPr marL="0" indent="0">
              <a:buNone/>
            </a:pPr>
            <a:r>
              <a:rPr lang="pt-BR" dirty="0"/>
              <a:t>(</a:t>
            </a:r>
            <a:r>
              <a:rPr lang="pt-BR" i="1" dirty="0"/>
              <a:t>v</a:t>
            </a:r>
            <a:r>
              <a:rPr lang="pt-BR" dirty="0"/>
              <a:t>4, </a:t>
            </a:r>
            <a:r>
              <a:rPr lang="pt-BR" i="1" dirty="0"/>
              <a:t>v</a:t>
            </a:r>
            <a:r>
              <a:rPr lang="pt-BR" dirty="0"/>
              <a:t>4, </a:t>
            </a:r>
            <a:r>
              <a:rPr lang="pt-BR" i="1" dirty="0"/>
              <a:t>v</a:t>
            </a:r>
            <a:r>
              <a:rPr lang="pt-BR" dirty="0"/>
              <a:t>5).</a:t>
            </a:r>
          </a:p>
          <a:p>
            <a:r>
              <a:rPr lang="pt-BR" dirty="0"/>
              <a:t>O ultimo caminho, (</a:t>
            </a:r>
            <a:r>
              <a:rPr lang="pt-BR" i="1" dirty="0"/>
              <a:t>v</a:t>
            </a:r>
            <a:r>
              <a:rPr lang="pt-BR" dirty="0"/>
              <a:t>4, </a:t>
            </a:r>
            <a:r>
              <a:rPr lang="pt-BR" i="1" dirty="0"/>
              <a:t>v</a:t>
            </a:r>
            <a:r>
              <a:rPr lang="pt-BR" dirty="0"/>
              <a:t>4, </a:t>
            </a:r>
            <a:r>
              <a:rPr lang="pt-BR" i="1" dirty="0"/>
              <a:t>v</a:t>
            </a:r>
            <a:r>
              <a:rPr lang="pt-BR" dirty="0"/>
              <a:t>5), é o único dos 4 exemplos que não é um caminho simples</a:t>
            </a:r>
          </a:p>
          <a:p>
            <a:r>
              <a:rPr lang="pt-BR" dirty="0"/>
              <a:t>Os caminhos (</a:t>
            </a:r>
            <a:r>
              <a:rPr lang="pt-BR" i="1" dirty="0"/>
              <a:t>v</a:t>
            </a:r>
            <a:r>
              <a:rPr lang="pt-BR" dirty="0"/>
              <a:t>1, v3) e (</a:t>
            </a:r>
            <a:r>
              <a:rPr lang="pt-BR" i="1" dirty="0"/>
              <a:t>v</a:t>
            </a:r>
            <a:r>
              <a:rPr lang="pt-BR" dirty="0"/>
              <a:t>1, </a:t>
            </a:r>
            <a:r>
              <a:rPr lang="pt-BR" i="1" dirty="0"/>
              <a:t>v</a:t>
            </a:r>
            <a:r>
              <a:rPr lang="pt-BR" dirty="0"/>
              <a:t>2, </a:t>
            </a:r>
            <a:r>
              <a:rPr lang="pt-BR" i="1" dirty="0"/>
              <a:t>v</a:t>
            </a:r>
            <a:r>
              <a:rPr lang="pt-BR" dirty="0"/>
              <a:t>3) são caminhos independentes.</a:t>
            </a: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4784BD-FEEE-4467-B6C2-8CB24393B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80" y="3720627"/>
            <a:ext cx="1736440" cy="19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1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115F1-9B00-4AB6-9F9B-82BB4114B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Comprimento de um caminho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ACBF7F-21CE-48C5-AD34-0A77B037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b="1" dirty="0"/>
              <a:t>comprimento</a:t>
            </a:r>
            <a:r>
              <a:rPr lang="pt-BR" dirty="0"/>
              <a:t> do caminho é o número de arestas que o caminho usa, contando-se arestas múltiplas, múltiplas vezes.</a:t>
            </a:r>
          </a:p>
          <a:p>
            <a:pPr marL="0" indent="0">
              <a:buNone/>
            </a:pPr>
            <a:r>
              <a:rPr lang="pt-BR" dirty="0"/>
              <a:t>Usando o exemplo anterior podemos concluir que o caminho (</a:t>
            </a:r>
            <a:r>
              <a:rPr lang="pt-BR" i="1" dirty="0"/>
              <a:t>v</a:t>
            </a:r>
            <a:r>
              <a:rPr lang="pt-BR" dirty="0"/>
              <a:t>1, </a:t>
            </a:r>
            <a:r>
              <a:rPr lang="pt-BR" i="1" dirty="0"/>
              <a:t>v</a:t>
            </a:r>
            <a:r>
              <a:rPr lang="pt-BR" dirty="0"/>
              <a:t>2, </a:t>
            </a:r>
            <a:r>
              <a:rPr lang="pt-BR" i="1" dirty="0"/>
              <a:t>v</a:t>
            </a:r>
            <a:r>
              <a:rPr lang="pt-BR" dirty="0"/>
              <a:t>3, </a:t>
            </a:r>
            <a:r>
              <a:rPr lang="pt-BR" i="1" dirty="0"/>
              <a:t>v</a:t>
            </a:r>
            <a:r>
              <a:rPr lang="pt-BR" dirty="0"/>
              <a:t>5) possui comprimento 3, o caminho (</a:t>
            </a:r>
            <a:r>
              <a:rPr lang="pt-BR" i="1" dirty="0"/>
              <a:t>v</a:t>
            </a:r>
            <a:r>
              <a:rPr lang="pt-BR" dirty="0"/>
              <a:t>4,</a:t>
            </a:r>
            <a:r>
              <a:rPr lang="pt-BR" i="1" dirty="0"/>
              <a:t>v</a:t>
            </a:r>
            <a:r>
              <a:rPr lang="pt-BR" dirty="0"/>
              <a:t>5) possui comprimento 1, o caminho (</a:t>
            </a:r>
            <a:r>
              <a:rPr lang="pt-BR" i="1" dirty="0"/>
              <a:t>v</a:t>
            </a:r>
            <a:r>
              <a:rPr lang="pt-BR" dirty="0"/>
              <a:t>1, </a:t>
            </a:r>
            <a:r>
              <a:rPr lang="pt-BR" i="1" dirty="0"/>
              <a:t>v</a:t>
            </a:r>
            <a:r>
              <a:rPr lang="pt-BR" dirty="0"/>
              <a:t>2, </a:t>
            </a:r>
            <a:r>
              <a:rPr lang="pt-BR" i="1" dirty="0"/>
              <a:t>v</a:t>
            </a:r>
            <a:r>
              <a:rPr lang="pt-BR" dirty="0"/>
              <a:t>3) possui comprimento 2 e o caminho (</a:t>
            </a:r>
            <a:r>
              <a:rPr lang="pt-BR" i="1" dirty="0"/>
              <a:t>v</a:t>
            </a:r>
            <a:r>
              <a:rPr lang="pt-BR" dirty="0"/>
              <a:t>4, </a:t>
            </a:r>
            <a:r>
              <a:rPr lang="pt-BR" i="1" dirty="0"/>
              <a:t>v</a:t>
            </a:r>
            <a:r>
              <a:rPr lang="pt-BR" dirty="0"/>
              <a:t>4, </a:t>
            </a:r>
            <a:r>
              <a:rPr lang="pt-BR" i="1" dirty="0"/>
              <a:t>v</a:t>
            </a:r>
            <a:r>
              <a:rPr lang="pt-BR" dirty="0"/>
              <a:t>5) possui também comprimento 2.</a:t>
            </a: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22BAA4-B932-4758-8336-CC1A18DB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44" y="4239601"/>
            <a:ext cx="1737511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2936B-DAEE-4FA1-A283-D27DE4C36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Grafo conexo e desconexo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07C836C-0379-4909-B645-4884628C4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for possível estabelecer um caminho de qualquer vértice para qualquer outro vértice de um grafo, diz-se que o grafo é </a:t>
            </a:r>
            <a:r>
              <a:rPr lang="pt-BR" b="1" dirty="0"/>
              <a:t>conexo</a:t>
            </a:r>
            <a:r>
              <a:rPr lang="pt-BR" dirty="0"/>
              <a:t>. Caso contrário o grafo diz-se </a:t>
            </a:r>
            <a:r>
              <a:rPr lang="pt-BR" b="1" dirty="0"/>
              <a:t>desconexo</a:t>
            </a:r>
            <a:r>
              <a:rPr lang="pt-BR" dirty="0"/>
              <a:t>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376DFD-22BA-4D2A-99E2-290D3D935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46164"/>
            <a:ext cx="3668897" cy="118542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6EE809C-41C7-4A27-B146-84140915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03" y="4446163"/>
            <a:ext cx="3668897" cy="118542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FFEA579-C0C8-4BC4-B22C-6EA455F7345E}"/>
              </a:ext>
            </a:extLst>
          </p:cNvPr>
          <p:cNvSpPr txBox="1"/>
          <p:nvPr/>
        </p:nvSpPr>
        <p:spPr>
          <a:xfrm>
            <a:off x="1291905" y="5631590"/>
            <a:ext cx="147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Grafo conexo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3DC0F10-87A0-4B7F-A3D9-ED40438703B7}"/>
              </a:ext>
            </a:extLst>
          </p:cNvPr>
          <p:cNvSpPr txBox="1"/>
          <p:nvPr/>
        </p:nvSpPr>
        <p:spPr>
          <a:xfrm>
            <a:off x="7071919" y="5631590"/>
            <a:ext cx="1630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/>
              <a:t>Grafo desconexo</a:t>
            </a:r>
          </a:p>
        </p:txBody>
      </p:sp>
    </p:spTree>
    <p:extLst>
      <p:ext uri="{BB962C8B-B14F-4D97-AF65-F5344CB8AC3E}">
        <p14:creationId xmlns:p14="http://schemas.microsoft.com/office/powerpoint/2010/main" val="144554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FDCB0-4DA8-4338-871B-0EE0B1E0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Ciclo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0003C-B4F8-4D83-8BFD-E3BBFB372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6883"/>
            <a:ext cx="9601200" cy="4458749"/>
          </a:xfrm>
        </p:spPr>
        <p:txBody>
          <a:bodyPr/>
          <a:lstStyle/>
          <a:p>
            <a:r>
              <a:rPr lang="pt-PT" dirty="0"/>
              <a:t>Um </a:t>
            </a:r>
            <a:r>
              <a:rPr lang="pt-PT" b="1" dirty="0"/>
              <a:t>ciclo</a:t>
            </a:r>
            <a:r>
              <a:rPr lang="pt-PT" dirty="0"/>
              <a:t> ou </a:t>
            </a:r>
            <a:r>
              <a:rPr lang="pt-PT" b="1" dirty="0"/>
              <a:t>circuito</a:t>
            </a:r>
            <a:r>
              <a:rPr lang="pt-PT" dirty="0"/>
              <a:t> é um caminho que começa e acaba com o mesmo vértice. Ciclos de comprimento 1 são laços. Utilizando mais uma vez um seguinte exemplo, (1, 2, 3, 4, 5, 2, 1) é um ciclo de comprimento 6. </a:t>
            </a:r>
          </a:p>
          <a:p>
            <a:r>
              <a:rPr lang="pt-PT" dirty="0"/>
              <a:t>Um </a:t>
            </a:r>
            <a:r>
              <a:rPr lang="pt-PT" b="1" dirty="0"/>
              <a:t>ciclo simples </a:t>
            </a:r>
            <a:r>
              <a:rPr lang="pt-PT" dirty="0"/>
              <a:t>é um ciclo que tem um comprimento pelo menos de 3 e no qual o vértice inicial só aparece mais uma vez (como vértice final) e os outros vértices aparecem só uma vez. (1, 5, 2, 1) é um ciclo simples. </a:t>
            </a:r>
          </a:p>
          <a:p>
            <a:r>
              <a:rPr lang="pt-PT" dirty="0"/>
              <a:t>Um grafo chama-se </a:t>
            </a:r>
            <a:r>
              <a:rPr lang="pt-PT" b="1" dirty="0"/>
              <a:t>acíclico</a:t>
            </a:r>
            <a:r>
              <a:rPr lang="pt-PT" dirty="0"/>
              <a:t> se não contém ciclos simples.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EEDE91-B4E9-482B-934C-B3BA72303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337" y="4567616"/>
            <a:ext cx="1869325" cy="200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E9218-F020-4660-9385-8FB4605C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Contorno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525FEE-BBB8-4CF6-8956-0882D356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b="1" dirty="0"/>
              <a:t>contorno</a:t>
            </a:r>
            <a:r>
              <a:rPr lang="pt-BR" dirty="0"/>
              <a:t> de um grafo é o comprimento do ciclo simples mais curto no grafo. O contorno de um grafo acíclico é, por definição, infinito.</a:t>
            </a:r>
          </a:p>
          <a:p>
            <a:r>
              <a:rPr lang="pt-BR" dirty="0"/>
              <a:t>O contorno deste grafo é 3</a:t>
            </a:r>
            <a:r>
              <a:rPr lang="pt-PT" dirty="0"/>
              <a:t> pois (1, 5, 2, 1) é o ciclo simples mais curto (comprimento 3)</a:t>
            </a:r>
            <a:r>
              <a:rPr lang="pt-BR" dirty="0"/>
              <a:t>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40866F-BCA6-4B3C-A332-D5B925A9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431" y="4076700"/>
            <a:ext cx="1865538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2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9D187-8669-4EFA-B1FC-6636E348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é um grafo?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125DDEE-12C1-418C-8F12-6F7778EE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/>
              <a:t>Grafo</a:t>
            </a:r>
            <a:r>
              <a:rPr lang="pt-PT" dirty="0"/>
              <a:t> é o objeto básico de estudo da </a:t>
            </a:r>
            <a:r>
              <a:rPr lang="pt-PT" b="1" dirty="0"/>
              <a:t>Teoria dos grafos</a:t>
            </a:r>
            <a:r>
              <a:rPr lang="pt-PT" dirty="0"/>
              <a:t>. Um grafo é representado como um conjunto de pontos denominados por </a:t>
            </a:r>
            <a:r>
              <a:rPr lang="pt-PT" b="1" dirty="0"/>
              <a:t>vértices</a:t>
            </a:r>
            <a:r>
              <a:rPr lang="pt-PT" dirty="0"/>
              <a:t> ligados por linhas chamadas de </a:t>
            </a:r>
            <a:r>
              <a:rPr lang="pt-PT" b="1" dirty="0"/>
              <a:t>aresta</a:t>
            </a:r>
            <a:r>
              <a:rPr lang="pt-PT" dirty="0"/>
              <a:t>s ou </a:t>
            </a:r>
            <a:r>
              <a:rPr lang="pt-PT" b="1" dirty="0"/>
              <a:t>arcos</a:t>
            </a:r>
            <a:r>
              <a:rPr lang="pt-PT" dirty="0"/>
              <a:t>. Dependendo da aplicação, as arestas podem ou não ser direcionadas, no caso de serem direcionadas são representadas por “setas”.</a:t>
            </a:r>
          </a:p>
        </p:txBody>
      </p:sp>
      <p:pic>
        <p:nvPicPr>
          <p:cNvPr id="2050" name="Picture 2" descr="Uma visão geral do funcionamento de grafos em estruturas de dados ⋆ Big  Data Week São Paulo">
            <a:extLst>
              <a:ext uri="{FF2B5EF4-FFF2-40B4-BE49-F238E27FC236}">
                <a16:creationId xmlns:a16="http://schemas.microsoft.com/office/drawing/2014/main" id="{357220DF-6E82-43AE-AD95-1A14D87C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05" y="3749879"/>
            <a:ext cx="2865990" cy="279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80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9677B-D0BB-47B4-8ED8-774164D6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Subgrafo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01AFEB3-C355-4F25-B3C8-7E88BF8A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subgrafo</a:t>
            </a:r>
            <a:r>
              <a:rPr lang="pt-BR" dirty="0"/>
              <a:t> de um grafo G é um grafo cujo conjunto dos vértices é um subconjunto do conjunto de vértices G e cujo conjunto de arestas é um subconjunto do conjunto de arestas de G. </a:t>
            </a:r>
            <a:endParaRPr lang="pt-PT" dirty="0"/>
          </a:p>
        </p:txBody>
      </p:sp>
      <p:pic>
        <p:nvPicPr>
          <p:cNvPr id="4098" name="Picture 2" descr="Subgrafo – Wikipédia, a enciclopédia livre">
            <a:extLst>
              <a:ext uri="{FF2B5EF4-FFF2-40B4-BE49-F238E27FC236}">
                <a16:creationId xmlns:a16="http://schemas.microsoft.com/office/drawing/2014/main" id="{C84109E2-15C1-45E2-9DA2-980C6D0CB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107" y="3661401"/>
            <a:ext cx="4851786" cy="251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349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7FB91-06B1-436A-B62C-AB0D9F86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Grafo Completo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1CFB3B-DD77-47C5-B2E3-7F29EB2FE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grafo completo </a:t>
            </a:r>
            <a:r>
              <a:rPr lang="pt-BR" dirty="0"/>
              <a:t>é um grafo simples em que, para cada vértice do grafo, existe uma aresta conectando este vértice a cada um dos demais. O grafo completo de </a:t>
            </a:r>
            <a:r>
              <a:rPr lang="pt-BR" i="1" dirty="0"/>
              <a:t>n</a:t>
            </a:r>
            <a:r>
              <a:rPr lang="pt-BR" dirty="0"/>
              <a:t> vertices é frequentemente denotado por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</a:t>
            </a:r>
            <a:r>
              <a:rPr lang="en-US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</a:t>
            </a:r>
            <a:r>
              <a:rPr lang="pt-BR" dirty="0"/>
              <a:t>.</a:t>
            </a:r>
          </a:p>
          <a:p>
            <a:r>
              <a:rPr lang="pt-BR" dirty="0"/>
              <a:t>Ele tem                 arestas (correspondendo a todas as possíveis escolhas de pares de vértices). </a:t>
            </a:r>
          </a:p>
          <a:p>
            <a:r>
              <a:rPr lang="pt-BR" dirty="0"/>
              <a:t>Um grafo completo é </a:t>
            </a:r>
            <a:r>
              <a:rPr lang="pt-BR" b="1" dirty="0"/>
              <a:t>conexo</a:t>
            </a:r>
            <a:r>
              <a:rPr lang="pt-BR" dirty="0"/>
              <a:t>.</a:t>
            </a:r>
          </a:p>
          <a:p>
            <a:r>
              <a:rPr lang="pt-BR" dirty="0"/>
              <a:t>O grafo representado é um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</a:t>
            </a:r>
            <a:r>
              <a:rPr lang="en-US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</a:t>
            </a:r>
            <a:r>
              <a:rPr lang="pt-BR" dirty="0"/>
              <a:t>.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C2D504-245F-4AE6-A3B4-FD88098F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48" y="3277562"/>
            <a:ext cx="756573" cy="388427"/>
          </a:xfrm>
          <a:prstGeom prst="rect">
            <a:avLst/>
          </a:prstGeom>
        </p:spPr>
      </p:pic>
      <p:pic>
        <p:nvPicPr>
          <p:cNvPr id="5124" name="Picture 4" descr="Grafo completo - Wikiwand">
            <a:extLst>
              <a:ext uri="{FF2B5EF4-FFF2-40B4-BE49-F238E27FC236}">
                <a16:creationId xmlns:a16="http://schemas.microsoft.com/office/drawing/2014/main" id="{DD15FDEC-BCE4-49D7-BC58-3A2D2EA7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182" y="4507084"/>
            <a:ext cx="1839636" cy="190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342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5CF4B-4C1F-4349-93DC-65832AAA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Grafo planar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C811985-D2B4-44DE-8A4F-42BDE8F13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433582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grafo</a:t>
            </a:r>
            <a:r>
              <a:rPr lang="pt-BR" dirty="0"/>
              <a:t> </a:t>
            </a:r>
            <a:r>
              <a:rPr lang="pt-BR" b="1" dirty="0"/>
              <a:t>planar</a:t>
            </a:r>
            <a:r>
              <a:rPr lang="pt-BR" dirty="0"/>
              <a:t> é aquele que pode ser representado num plano sem que qualquer aresta se corte. O seguinte grafo é planar.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grafo completo de </a:t>
            </a:r>
            <a:r>
              <a:rPr lang="pt-BR" i="1" dirty="0"/>
              <a:t>n</a:t>
            </a:r>
            <a:r>
              <a:rPr lang="pt-BR" dirty="0"/>
              <a:t> vértices, para </a:t>
            </a:r>
            <a:r>
              <a:rPr lang="pt-BR" i="1" dirty="0"/>
              <a:t>n</a:t>
            </a:r>
            <a:r>
              <a:rPr lang="pt-BR" dirty="0"/>
              <a:t> &gt; 4, não é planar. Logo o grafo</a:t>
            </a:r>
            <a:r>
              <a:rPr lang="en-US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K</a:t>
            </a:r>
            <a:r>
              <a:rPr lang="en-US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</a:t>
            </a:r>
            <a:r>
              <a:rPr lang="pt-BR" dirty="0"/>
              <a:t> apresentado abaixo à direita não é planar.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54EF1D-3F4A-46CF-B5FB-3F17D2BF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468" y="3095538"/>
            <a:ext cx="1319064" cy="14135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09B7B4-3C0E-4CDA-A0F1-3199C95FA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435" y="5473718"/>
            <a:ext cx="4367130" cy="12458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B3B47F-6055-44C7-AF92-7D3CA74B0C7B}"/>
              </a:ext>
            </a:extLst>
          </p:cNvPr>
          <p:cNvSpPr txBox="1"/>
          <p:nvPr/>
        </p:nvSpPr>
        <p:spPr>
          <a:xfrm>
            <a:off x="6201858" y="6442583"/>
            <a:ext cx="391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</a:t>
            </a:r>
            <a:r>
              <a:rPr lang="en-US" sz="1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</a:t>
            </a:r>
            <a:endParaRPr lang="pt-PT" sz="1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40E0DF-01CA-49BD-8612-7B70E600FA2C}"/>
              </a:ext>
            </a:extLst>
          </p:cNvPr>
          <p:cNvSpPr txBox="1"/>
          <p:nvPr/>
        </p:nvSpPr>
        <p:spPr>
          <a:xfrm>
            <a:off x="5044579" y="6440486"/>
            <a:ext cx="391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</a:t>
            </a:r>
            <a:r>
              <a:rPr lang="en-US" sz="1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endParaRPr lang="pt-PT" sz="1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543F232-3D55-453C-9C9A-4C34E3595DAA}"/>
              </a:ext>
            </a:extLst>
          </p:cNvPr>
          <p:cNvSpPr txBox="1"/>
          <p:nvPr/>
        </p:nvSpPr>
        <p:spPr>
          <a:xfrm>
            <a:off x="4177486" y="644048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</a:t>
            </a:r>
            <a:r>
              <a:rPr lang="en-US" sz="12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43582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FC8DE-15CD-46E4-93D7-367C5FE2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Clique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F05F29F-5219-4A9B-B22D-A5B01223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clique</a:t>
            </a:r>
            <a:r>
              <a:rPr lang="pt-BR" dirty="0"/>
              <a:t> num grafo é um subgrafo que também é um grafo completo.</a:t>
            </a:r>
          </a:p>
          <a:p>
            <a:r>
              <a:rPr lang="pt-BR" dirty="0"/>
              <a:t>No grafo seguinte, os vértices 1, 2 e 5 formam um clique.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AB49F1-FD02-41C1-8EA8-18DE568AB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83" y="3861642"/>
            <a:ext cx="1871634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9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91F24-32C9-47E0-B030-DF34DF9C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Caminho </a:t>
            </a:r>
            <a:r>
              <a:rPr lang="pt-PT" dirty="0" err="1"/>
              <a:t>Euleriano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D956BE-747D-4160-984C-A9B370F4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caminho euleriano </a:t>
            </a:r>
            <a:r>
              <a:rPr lang="pt-BR" dirty="0"/>
              <a:t>num grafo é o caminho que passa por todas as arestas do grafo uma única vez.</a:t>
            </a:r>
          </a:p>
          <a:p>
            <a:r>
              <a:rPr lang="pt-BR" dirty="0"/>
              <a:t>Um grafo conexo admite um caminho euleriano se e só se tem no máximo dois vértices com grau ímpar;</a:t>
            </a:r>
          </a:p>
          <a:p>
            <a:r>
              <a:rPr lang="pt-BR" dirty="0"/>
              <a:t>Um grafo é euleriano se e só se é conexo e todos os vértices têm grau par. </a:t>
            </a:r>
          </a:p>
          <a:p>
            <a:r>
              <a:rPr lang="pt-BR" dirty="0"/>
              <a:t>No seguinte grafo podemos verificar que o caminho {</a:t>
            </a:r>
            <a:r>
              <a:rPr lang="pt-BR" i="1" dirty="0"/>
              <a:t>C</a:t>
            </a:r>
            <a:r>
              <a:rPr lang="pt-BR" dirty="0"/>
              <a:t>, </a:t>
            </a:r>
            <a:r>
              <a:rPr lang="pt-BR" i="1" dirty="0"/>
              <a:t>B</a:t>
            </a:r>
            <a:r>
              <a:rPr lang="pt-BR" dirty="0"/>
              <a:t>, </a:t>
            </a:r>
            <a:r>
              <a:rPr lang="pt-BR" i="1" dirty="0"/>
              <a:t>A</a:t>
            </a:r>
            <a:r>
              <a:rPr lang="pt-BR" dirty="0"/>
              <a:t>, </a:t>
            </a:r>
            <a:r>
              <a:rPr lang="pt-BR" i="1" dirty="0"/>
              <a:t>C</a:t>
            </a:r>
            <a:r>
              <a:rPr lang="pt-BR" dirty="0"/>
              <a:t>, </a:t>
            </a:r>
            <a:r>
              <a:rPr lang="pt-BR" i="1" dirty="0"/>
              <a:t>D</a:t>
            </a:r>
            <a:r>
              <a:rPr lang="pt-BR" dirty="0"/>
              <a:t>} é euleriano.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603C859-6772-4A38-9EB8-853D4DD04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832" y="4806892"/>
            <a:ext cx="2014735" cy="17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00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4D873-2D0C-4B86-82FD-EAA50593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Ciclo </a:t>
            </a:r>
            <a:r>
              <a:rPr lang="pt-PT" dirty="0" err="1"/>
              <a:t>Euleriano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CC3018-E9A2-4D8D-A980-8406F43F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ciclo euleriano </a:t>
            </a:r>
            <a:r>
              <a:rPr lang="pt-BR" dirty="0"/>
              <a:t>é um ciclo que usa todas as arestas do grafo exactamente uma vez.</a:t>
            </a:r>
          </a:p>
          <a:p>
            <a:r>
              <a:rPr lang="pt-BR" dirty="0"/>
              <a:t>Para existir todos os vértices têm que ter grau par.</a:t>
            </a:r>
          </a:p>
          <a:p>
            <a:r>
              <a:rPr lang="pt-BR" dirty="0"/>
              <a:t>No seguinte grafo podemos verificar que existe um ciclo euleriano que é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6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3,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6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u</a:t>
            </a:r>
            <a:r>
              <a:rPr lang="pl-PL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E48C91-BFEF-42B1-AAC2-DFF59C57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63" y="4516292"/>
            <a:ext cx="2281473" cy="16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87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FEEE1-291C-41A1-ADD2-D1A85D4C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Caminho Hamiltoniano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FD12C4-249F-4A54-9B73-A6148C3B1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caminho hamiltoniano </a:t>
            </a:r>
            <a:r>
              <a:rPr lang="pt-BR" dirty="0"/>
              <a:t>num grafo é o caminho simples (não há repetição de vértices) que contém todos os vértices.</a:t>
            </a:r>
          </a:p>
          <a:p>
            <a:r>
              <a:rPr lang="pt-BR" dirty="0"/>
              <a:t>Na figura seguinte o caminho vermelho é hamiltoniano.</a:t>
            </a:r>
            <a:endParaRPr lang="pt-PT" dirty="0"/>
          </a:p>
        </p:txBody>
      </p:sp>
      <p:pic>
        <p:nvPicPr>
          <p:cNvPr id="6148" name="Picture 4" descr="Caminho hamiltoniano – Wikipédia, a enciclopédia livre">
            <a:extLst>
              <a:ext uri="{FF2B5EF4-FFF2-40B4-BE49-F238E27FC236}">
                <a16:creationId xmlns:a16="http://schemas.microsoft.com/office/drawing/2014/main" id="{591FB5CE-8A35-44C7-ACF6-18848069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891" y="3908228"/>
            <a:ext cx="3872218" cy="207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1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F4963-A493-44E8-8D42-442FCE9B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Ciclo Hamiltoniano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0DA290-0D6E-4CC0-A3BE-D5375DBA2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ciclo hamiltoniano </a:t>
            </a:r>
            <a:r>
              <a:rPr lang="pt-BR" dirty="0"/>
              <a:t>é um ciclo que visita cada vértice uma só vez (excepto o primeiro e o último).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É fácil notar que o grafo </a:t>
            </a:r>
            <a:r>
              <a:rPr lang="pt-BR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</a:t>
            </a:r>
            <a:r>
              <a:rPr lang="pt-BR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contém o ciclo hamiltoniano (v</a:t>
            </a:r>
            <a:r>
              <a:rPr lang="pt-BR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</a:t>
            </a:r>
            <a:r>
              <a:rPr lang="pt-BR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</a:t>
            </a:r>
            <a:r>
              <a:rPr lang="pt-BR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</a:t>
            </a:r>
            <a:r>
              <a:rPr lang="pt-BR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</a:t>
            </a:r>
            <a:r>
              <a:rPr lang="pt-BR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</a:t>
            </a:r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</a:t>
            </a:r>
            <a:r>
              <a:rPr lang="pt-BR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025E76-566D-42CF-ADCE-43C2CEAD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15" y="4076700"/>
            <a:ext cx="2106970" cy="187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87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FE85E-37BB-4816-838B-8F65E8FE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18020"/>
            <a:ext cx="9601200" cy="815829"/>
          </a:xfrm>
        </p:spPr>
        <p:txBody>
          <a:bodyPr/>
          <a:lstStyle/>
          <a:p>
            <a:r>
              <a:rPr lang="pt-PT" dirty="0"/>
              <a:t>Exercícios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B3F5598-F8C9-4A95-84C5-4FA8A716B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61434"/>
            <a:ext cx="3410125" cy="206756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3A506D6-8AAB-4333-A9DD-41765F62D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61434"/>
            <a:ext cx="4602519" cy="53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4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C73EB2-0314-4F79-B909-BFF96D5F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C0CA4C30-A5EE-4C6C-A048-EBCD9E2E3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8040848" cy="125906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65DE92-0E5F-4265-8060-8C1DF5151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95" y="2314312"/>
            <a:ext cx="4391609" cy="40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3EF7B-4032-4927-AE9D-E6F5DC2F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Grafo não orientado e grafo orientado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41B608-8449-4B4F-AAB1-B1E8B2503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49692"/>
          </a:xfrm>
        </p:spPr>
        <p:txBody>
          <a:bodyPr>
            <a:normAutofit/>
          </a:bodyPr>
          <a:lstStyle/>
          <a:p>
            <a:r>
              <a:rPr lang="pt-BR" dirty="0"/>
              <a:t>Chama-se </a:t>
            </a:r>
            <a:r>
              <a:rPr lang="pt-BR" b="1" dirty="0"/>
              <a:t>grafo não orientado</a:t>
            </a:r>
            <a:r>
              <a:rPr lang="pt-BR" dirty="0"/>
              <a:t>, </a:t>
            </a:r>
            <a:r>
              <a:rPr lang="pt-BR" i="1" dirty="0"/>
              <a:t>G</a:t>
            </a:r>
            <a:r>
              <a:rPr lang="pt-BR" dirty="0"/>
              <a:t> a (</a:t>
            </a:r>
            <a:r>
              <a:rPr lang="pt-BR" i="1" dirty="0"/>
              <a:t>V</a:t>
            </a:r>
            <a:r>
              <a:rPr lang="pt-BR" dirty="0"/>
              <a:t>, </a:t>
            </a:r>
            <a:r>
              <a:rPr lang="pt-BR" i="1" dirty="0"/>
              <a:t>A</a:t>
            </a:r>
            <a:r>
              <a:rPr lang="pt-BR" dirty="0"/>
              <a:t>), onde: </a:t>
            </a:r>
          </a:p>
          <a:p>
            <a:pPr marL="0" indent="0">
              <a:buNone/>
            </a:pPr>
            <a:r>
              <a:rPr lang="pt-BR" dirty="0"/>
              <a:t>• </a:t>
            </a:r>
            <a:r>
              <a:rPr lang="pt-BR" i="1" dirty="0"/>
              <a:t>V</a:t>
            </a:r>
            <a:r>
              <a:rPr lang="pt-BR" dirty="0"/>
              <a:t> é um conjunto finito não vazio que se designa por conjunto dos vértices; </a:t>
            </a:r>
          </a:p>
          <a:p>
            <a:pPr marL="0" indent="0">
              <a:buNone/>
            </a:pPr>
            <a:r>
              <a:rPr lang="pt-BR" dirty="0"/>
              <a:t>• </a:t>
            </a:r>
            <a:r>
              <a:rPr lang="pt-BR" i="1" dirty="0"/>
              <a:t>A</a:t>
            </a:r>
            <a:r>
              <a:rPr lang="pt-BR" dirty="0"/>
              <a:t> é um subconjunto do conjunto { {</a:t>
            </a:r>
            <a:r>
              <a:rPr lang="pt-BR" i="1" dirty="0"/>
              <a:t>x</a:t>
            </a:r>
            <a:r>
              <a:rPr lang="pt-BR" dirty="0"/>
              <a:t>, </a:t>
            </a:r>
            <a:r>
              <a:rPr lang="pt-BR" i="1" dirty="0"/>
              <a:t>y</a:t>
            </a:r>
            <a:r>
              <a:rPr lang="pt-BR" dirty="0"/>
              <a:t>} : </a:t>
            </a:r>
            <a:r>
              <a:rPr lang="pt-BR" i="1" dirty="0"/>
              <a:t>x</a:t>
            </a:r>
            <a:r>
              <a:rPr lang="pt-BR" dirty="0"/>
              <a:t>, </a:t>
            </a:r>
            <a:r>
              <a:rPr lang="pt-BR" i="1" dirty="0"/>
              <a:t>y</a:t>
            </a:r>
            <a:r>
              <a:rPr lang="pt-BR" dirty="0"/>
              <a:t> ∈ </a:t>
            </a:r>
            <a:r>
              <a:rPr lang="pt-BR" i="1" dirty="0"/>
              <a:t>V</a:t>
            </a:r>
            <a:r>
              <a:rPr lang="pt-BR" dirty="0"/>
              <a:t> } que se designa por conjunto das arestas ou arcos. </a:t>
            </a:r>
          </a:p>
          <a:p>
            <a:endParaRPr lang="pt-BR" dirty="0"/>
          </a:p>
          <a:p>
            <a:r>
              <a:rPr lang="pt-BR" dirty="0"/>
              <a:t>Chama-se </a:t>
            </a:r>
            <a:r>
              <a:rPr lang="pt-BR" b="1" dirty="0"/>
              <a:t>grafo orientado</a:t>
            </a:r>
            <a:r>
              <a:rPr lang="pt-BR" dirty="0"/>
              <a:t>, </a:t>
            </a:r>
            <a:r>
              <a:rPr lang="pt-BR" b="1" dirty="0"/>
              <a:t>digrafo</a:t>
            </a:r>
            <a:r>
              <a:rPr lang="pt-BR" dirty="0"/>
              <a:t> (ou quiver) </a:t>
            </a:r>
            <a:r>
              <a:rPr lang="pt-BR" i="1" dirty="0"/>
              <a:t>G </a:t>
            </a:r>
            <a:r>
              <a:rPr lang="pt-BR" dirty="0"/>
              <a:t>a (</a:t>
            </a:r>
            <a:r>
              <a:rPr lang="pt-BR" i="1" dirty="0"/>
              <a:t>V</a:t>
            </a:r>
            <a:r>
              <a:rPr lang="pt-BR" dirty="0"/>
              <a:t>, </a:t>
            </a:r>
            <a:r>
              <a:rPr lang="pt-BR" i="1" dirty="0"/>
              <a:t>A</a:t>
            </a:r>
            <a:r>
              <a:rPr lang="pt-BR" dirty="0"/>
              <a:t>), onde: </a:t>
            </a:r>
          </a:p>
          <a:p>
            <a:pPr marL="0" indent="0">
              <a:buNone/>
            </a:pPr>
            <a:r>
              <a:rPr lang="pt-BR" dirty="0"/>
              <a:t>• </a:t>
            </a:r>
            <a:r>
              <a:rPr lang="pt-BR" i="1" dirty="0"/>
              <a:t>V</a:t>
            </a:r>
            <a:r>
              <a:rPr lang="pt-BR" dirty="0"/>
              <a:t> é um conjunto finito não vazio que se designa por conjunto dos vértices; </a:t>
            </a:r>
          </a:p>
          <a:p>
            <a:pPr marL="0" indent="0">
              <a:buNone/>
            </a:pPr>
            <a:r>
              <a:rPr lang="pt-BR" dirty="0"/>
              <a:t>• </a:t>
            </a:r>
            <a:r>
              <a:rPr lang="pt-BR" i="1" dirty="0"/>
              <a:t>A</a:t>
            </a:r>
            <a:r>
              <a:rPr lang="pt-BR" dirty="0"/>
              <a:t> é um subconjunto do produto cartesiano </a:t>
            </a:r>
            <a:r>
              <a:rPr lang="pt-BR" i="1" dirty="0"/>
              <a:t>V</a:t>
            </a:r>
            <a:r>
              <a:rPr lang="pt-BR" dirty="0"/>
              <a:t> × </a:t>
            </a:r>
            <a:r>
              <a:rPr lang="pt-BR" i="1" dirty="0"/>
              <a:t>V</a:t>
            </a:r>
            <a:r>
              <a:rPr lang="pt-BR" dirty="0"/>
              <a:t> = { (</a:t>
            </a:r>
            <a:r>
              <a:rPr lang="pt-BR" i="1" dirty="0"/>
              <a:t>x</a:t>
            </a:r>
            <a:r>
              <a:rPr lang="pt-BR" dirty="0"/>
              <a:t>, </a:t>
            </a:r>
            <a:r>
              <a:rPr lang="pt-BR" i="1" dirty="0"/>
              <a:t>y</a:t>
            </a:r>
            <a:r>
              <a:rPr lang="pt-BR" dirty="0"/>
              <a:t>) : </a:t>
            </a:r>
            <a:r>
              <a:rPr lang="pt-BR" i="1" dirty="0"/>
              <a:t>x</a:t>
            </a:r>
            <a:r>
              <a:rPr lang="pt-BR" dirty="0"/>
              <a:t>, </a:t>
            </a:r>
            <a:r>
              <a:rPr lang="pt-BR" i="1" dirty="0"/>
              <a:t>y</a:t>
            </a:r>
            <a:r>
              <a:rPr lang="pt-BR" dirty="0"/>
              <a:t> ∈ </a:t>
            </a:r>
            <a:r>
              <a:rPr lang="pt-BR" i="1" dirty="0"/>
              <a:t>V</a:t>
            </a:r>
            <a:r>
              <a:rPr lang="pt-BR" dirty="0"/>
              <a:t> }, isto é, </a:t>
            </a:r>
            <a:r>
              <a:rPr lang="pt-BR" i="1" dirty="0"/>
              <a:t>A</a:t>
            </a:r>
            <a:r>
              <a:rPr lang="pt-BR" dirty="0"/>
              <a:t> é constituído por pares ordenados.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25106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BF8D5-76FD-4758-9A51-75706760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F21B11-69D5-4934-9E55-329EC0A80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3821185" cy="1654728"/>
          </a:xfrm>
          <a:prstGeom prst="rect">
            <a:avLst/>
          </a:prstGeo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312B331D-A3DB-4581-8641-5B10FBB2F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931" y="2770136"/>
            <a:ext cx="5564138" cy="3616312"/>
          </a:xfrm>
        </p:spPr>
      </p:pic>
    </p:spTree>
    <p:extLst>
      <p:ext uri="{BB962C8B-B14F-4D97-AF65-F5344CB8AC3E}">
        <p14:creationId xmlns:p14="http://schemas.microsoft.com/office/powerpoint/2010/main" val="322812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73AF0-2522-4DB6-B286-24B71E0D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98D546B-7CAF-4E41-B4D9-A5B991CAB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0" y="3027028"/>
            <a:ext cx="3820160" cy="35814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A0B4D-F77F-481C-AEEA-E8AEBA1C9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3993160" cy="20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6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A7840-9061-4335-8854-BE6CC063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14E1864-B561-432B-88BA-671144291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6446939" cy="186886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A299E38-A8DF-4C15-B889-AE72D3872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41" y="2919660"/>
            <a:ext cx="6880918" cy="35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10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0A20D-754A-4A11-BC79-483B2DAE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C784A9E7-CE59-49B8-ACAB-C323CC9AB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3561127" cy="199447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94E5A46-6694-4692-8550-C522BB61C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80" y="3429000"/>
            <a:ext cx="7455439" cy="25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71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666CB-0871-4B33-AB11-95A14925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Bibliografia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2F9D52B-33CA-4066-8EED-0E84A6C9E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Sebenta Matemática</a:t>
            </a:r>
          </a:p>
          <a:p>
            <a:r>
              <a:rPr lang="pt-PT" dirty="0"/>
              <a:t>Youtube</a:t>
            </a:r>
          </a:p>
          <a:p>
            <a:r>
              <a:rPr lang="pt-PT" dirty="0"/>
              <a:t>Wikipédia</a:t>
            </a:r>
          </a:p>
          <a:p>
            <a:r>
              <a:rPr lang="pt-PT" dirty="0"/>
              <a:t>Google imagens</a:t>
            </a:r>
          </a:p>
          <a:p>
            <a:r>
              <a:rPr lang="pt-PT" dirty="0"/>
              <a:t>www.inf.ufsc.br</a:t>
            </a:r>
          </a:p>
        </p:txBody>
      </p:sp>
    </p:spTree>
    <p:extLst>
      <p:ext uri="{BB962C8B-B14F-4D97-AF65-F5344CB8AC3E}">
        <p14:creationId xmlns:p14="http://schemas.microsoft.com/office/powerpoint/2010/main" val="156892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FBB8-C8E3-46B9-B4BB-A588D38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Exemplos da representação gráfica de grafos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96F4DA-F952-47A7-9920-B255C437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2308022"/>
            <a:ext cx="9777371" cy="4756558"/>
          </a:xfrm>
        </p:spPr>
        <p:txBody>
          <a:bodyPr>
            <a:normAutofit/>
          </a:bodyPr>
          <a:lstStyle/>
          <a:p>
            <a:r>
              <a:rPr lang="pt-BR" dirty="0"/>
              <a:t>Exemplo de um </a:t>
            </a:r>
            <a:r>
              <a:rPr lang="pt-BR" b="1" dirty="0"/>
              <a:t>grafo não orientado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dirty="0"/>
              <a:t>Considerando o conjunto de vértices </a:t>
            </a:r>
            <a:r>
              <a:rPr lang="pt-BR" i="1" dirty="0"/>
              <a:t>V</a:t>
            </a:r>
            <a:r>
              <a:rPr lang="pt-BR" dirty="0"/>
              <a:t> = { </a:t>
            </a:r>
            <a:r>
              <a:rPr lang="pt-BR" i="1" dirty="0"/>
              <a:t>A</a:t>
            </a:r>
            <a:r>
              <a:rPr lang="pt-BR" dirty="0"/>
              <a:t>, </a:t>
            </a:r>
            <a:r>
              <a:rPr lang="pt-BR" i="1" dirty="0"/>
              <a:t>B</a:t>
            </a:r>
            <a:r>
              <a:rPr lang="pt-BR" dirty="0"/>
              <a:t>, </a:t>
            </a:r>
            <a:r>
              <a:rPr lang="pt-BR" i="1" dirty="0"/>
              <a:t>C</a:t>
            </a:r>
            <a:r>
              <a:rPr lang="pt-BR" dirty="0"/>
              <a:t>, </a:t>
            </a:r>
            <a:r>
              <a:rPr lang="pt-BR" i="1" dirty="0"/>
              <a:t>D</a:t>
            </a:r>
            <a:r>
              <a:rPr lang="pt-BR" dirty="0"/>
              <a:t>} e o conjunto das arestas </a:t>
            </a:r>
            <a:r>
              <a:rPr lang="pt-BR" i="1" dirty="0"/>
              <a:t>A</a:t>
            </a:r>
            <a:r>
              <a:rPr lang="pt-BR" dirty="0"/>
              <a:t> = { {</a:t>
            </a:r>
            <a:r>
              <a:rPr lang="pt-BR" i="1" dirty="0"/>
              <a:t>A</a:t>
            </a:r>
            <a:r>
              <a:rPr lang="pt-BR" dirty="0"/>
              <a:t>, </a:t>
            </a:r>
            <a:r>
              <a:rPr lang="pt-BR" i="1" dirty="0"/>
              <a:t>B</a:t>
            </a:r>
            <a:r>
              <a:rPr lang="pt-BR" dirty="0"/>
              <a:t>}, {</a:t>
            </a:r>
            <a:r>
              <a:rPr lang="pt-BR" i="1" dirty="0"/>
              <a:t>A</a:t>
            </a:r>
            <a:r>
              <a:rPr lang="pt-BR" dirty="0"/>
              <a:t>, </a:t>
            </a:r>
            <a:r>
              <a:rPr lang="pt-BR" i="1" dirty="0"/>
              <a:t>C</a:t>
            </a:r>
            <a:r>
              <a:rPr lang="pt-BR" dirty="0"/>
              <a:t>}, {</a:t>
            </a:r>
            <a:r>
              <a:rPr lang="pt-BR" i="1" dirty="0"/>
              <a:t>C</a:t>
            </a:r>
            <a:r>
              <a:rPr lang="pt-BR" dirty="0"/>
              <a:t>, </a:t>
            </a:r>
            <a:r>
              <a:rPr lang="pt-BR" i="1" dirty="0"/>
              <a:t>D</a:t>
            </a:r>
            <a:r>
              <a:rPr lang="pt-BR" dirty="0"/>
              <a:t>}, {</a:t>
            </a:r>
            <a:r>
              <a:rPr lang="pt-BR" i="1" dirty="0"/>
              <a:t>A</a:t>
            </a:r>
            <a:r>
              <a:rPr lang="pt-BR" dirty="0"/>
              <a:t>, </a:t>
            </a:r>
            <a:r>
              <a:rPr lang="pt-BR" i="1" dirty="0"/>
              <a:t>D</a:t>
            </a:r>
            <a:r>
              <a:rPr lang="pt-BR" dirty="0"/>
              <a:t>}, {</a:t>
            </a:r>
            <a:r>
              <a:rPr lang="pt-BR" i="1" dirty="0"/>
              <a:t>B</a:t>
            </a:r>
            <a:r>
              <a:rPr lang="pt-BR" dirty="0"/>
              <a:t>, </a:t>
            </a:r>
            <a:r>
              <a:rPr lang="pt-BR" i="1" dirty="0"/>
              <a:t>D</a:t>
            </a:r>
            <a:r>
              <a:rPr lang="pt-BR" dirty="0"/>
              <a:t>} } o diagrama de </a:t>
            </a:r>
            <a:r>
              <a:rPr lang="pt-BR" i="1" dirty="0"/>
              <a:t>G</a:t>
            </a:r>
            <a:r>
              <a:rPr lang="pt-BR" dirty="0"/>
              <a:t> = (</a:t>
            </a:r>
            <a:r>
              <a:rPr lang="pt-BR" i="1" dirty="0"/>
              <a:t>V</a:t>
            </a:r>
            <a:r>
              <a:rPr lang="pt-BR" dirty="0"/>
              <a:t>, </a:t>
            </a:r>
            <a:r>
              <a:rPr lang="pt-BR" i="1" dirty="0"/>
              <a:t>A</a:t>
            </a:r>
            <a:r>
              <a:rPr lang="pt-BR" dirty="0"/>
              <a:t>) pode ser apresentado da seguinte forma: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DA6BBA-E2AE-4723-9454-067A420CD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18" y="3936535"/>
            <a:ext cx="1788859" cy="14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1C067-FF19-49B4-B5D6-75430099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Exemplos da representação gráfica de grafos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E68BAD8-5177-4B58-AC8D-47235B365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de um </a:t>
            </a:r>
            <a:r>
              <a:rPr lang="pt-BR" b="1" dirty="0"/>
              <a:t>grafo orientado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dirty="0"/>
              <a:t>Pretende-se representar o grafo que corresponde à relação seguinte: “as cobras comem sapos e pássaros, os pássaros e as aranhas comem insectos, os sapos comem aranhas e insectos. Sejam </a:t>
            </a:r>
            <a:r>
              <a:rPr lang="pt-BR" i="1" dirty="0"/>
              <a:t>V</a:t>
            </a:r>
            <a:r>
              <a:rPr lang="pt-BR" dirty="0"/>
              <a:t> = { </a:t>
            </a:r>
            <a:r>
              <a:rPr lang="pt-BR" i="1" dirty="0"/>
              <a:t>C</a:t>
            </a:r>
            <a:r>
              <a:rPr lang="pt-BR" dirty="0"/>
              <a:t>, </a:t>
            </a:r>
            <a:r>
              <a:rPr lang="pt-BR" i="1" dirty="0"/>
              <a:t>S</a:t>
            </a:r>
            <a:r>
              <a:rPr lang="pt-BR" dirty="0"/>
              <a:t>, </a:t>
            </a:r>
            <a:r>
              <a:rPr lang="pt-BR" i="1" dirty="0"/>
              <a:t>P</a:t>
            </a:r>
            <a:r>
              <a:rPr lang="pt-BR" dirty="0"/>
              <a:t>, </a:t>
            </a:r>
            <a:r>
              <a:rPr lang="pt-BR" i="1" dirty="0"/>
              <a:t>A</a:t>
            </a:r>
            <a:r>
              <a:rPr lang="pt-BR" dirty="0"/>
              <a:t>, </a:t>
            </a:r>
            <a:r>
              <a:rPr lang="pt-BR" i="1" dirty="0"/>
              <a:t>I</a:t>
            </a:r>
            <a:r>
              <a:rPr lang="pt-BR" dirty="0"/>
              <a:t>} e </a:t>
            </a:r>
            <a:r>
              <a:rPr lang="pt-BR" i="1" dirty="0"/>
              <a:t>A</a:t>
            </a:r>
            <a:r>
              <a:rPr lang="pt-BR" dirty="0"/>
              <a:t> = { (</a:t>
            </a:r>
            <a:r>
              <a:rPr lang="pt-BR" i="1" dirty="0"/>
              <a:t>C</a:t>
            </a:r>
            <a:r>
              <a:rPr lang="pt-BR" dirty="0"/>
              <a:t>, </a:t>
            </a:r>
            <a:r>
              <a:rPr lang="pt-BR" i="1" dirty="0"/>
              <a:t>S</a:t>
            </a:r>
            <a:r>
              <a:rPr lang="pt-BR" dirty="0"/>
              <a:t>),(</a:t>
            </a:r>
            <a:r>
              <a:rPr lang="pt-BR" i="1" dirty="0"/>
              <a:t>C</a:t>
            </a:r>
            <a:r>
              <a:rPr lang="pt-BR" dirty="0"/>
              <a:t>, </a:t>
            </a:r>
            <a:r>
              <a:rPr lang="pt-BR" i="1" dirty="0"/>
              <a:t>P</a:t>
            </a:r>
            <a:r>
              <a:rPr lang="pt-BR" dirty="0"/>
              <a:t>),(</a:t>
            </a:r>
            <a:r>
              <a:rPr lang="pt-BR" i="1" dirty="0"/>
              <a:t>P</a:t>
            </a:r>
            <a:r>
              <a:rPr lang="pt-BR" dirty="0"/>
              <a:t>, </a:t>
            </a:r>
            <a:r>
              <a:rPr lang="pt-BR" i="1" dirty="0"/>
              <a:t>I</a:t>
            </a:r>
            <a:r>
              <a:rPr lang="pt-BR" dirty="0"/>
              <a:t>),(</a:t>
            </a:r>
            <a:r>
              <a:rPr lang="pt-BR" i="1" dirty="0"/>
              <a:t>A</a:t>
            </a:r>
            <a:r>
              <a:rPr lang="pt-BR" dirty="0"/>
              <a:t>, </a:t>
            </a:r>
            <a:r>
              <a:rPr lang="pt-BR" i="1" dirty="0"/>
              <a:t>I</a:t>
            </a:r>
            <a:r>
              <a:rPr lang="pt-BR" dirty="0"/>
              <a:t>),(</a:t>
            </a:r>
            <a:r>
              <a:rPr lang="pt-BR" i="1" dirty="0"/>
              <a:t>S</a:t>
            </a:r>
            <a:r>
              <a:rPr lang="pt-BR" dirty="0"/>
              <a:t>, </a:t>
            </a:r>
            <a:r>
              <a:rPr lang="pt-BR" i="1" dirty="0"/>
              <a:t>A</a:t>
            </a:r>
            <a:r>
              <a:rPr lang="pt-BR" dirty="0"/>
              <a:t>),(</a:t>
            </a:r>
            <a:r>
              <a:rPr lang="pt-BR" i="1" dirty="0"/>
              <a:t>S</a:t>
            </a:r>
            <a:r>
              <a:rPr lang="pt-BR" dirty="0"/>
              <a:t>, </a:t>
            </a:r>
            <a:r>
              <a:rPr lang="pt-BR" i="1" dirty="0"/>
              <a:t>I</a:t>
            </a:r>
            <a:r>
              <a:rPr lang="pt-BR" dirty="0"/>
              <a:t>), } onde </a:t>
            </a:r>
            <a:r>
              <a:rPr lang="pt-BR" i="1" dirty="0"/>
              <a:t>C</a:t>
            </a:r>
            <a:r>
              <a:rPr lang="pt-BR" dirty="0"/>
              <a:t> designa cobras, </a:t>
            </a:r>
            <a:r>
              <a:rPr lang="pt-BR" i="1" dirty="0"/>
              <a:t>S</a:t>
            </a:r>
            <a:r>
              <a:rPr lang="pt-BR" dirty="0"/>
              <a:t> sapos, </a:t>
            </a:r>
            <a:r>
              <a:rPr lang="pt-BR" i="1" dirty="0"/>
              <a:t>P</a:t>
            </a:r>
            <a:r>
              <a:rPr lang="pt-BR" dirty="0"/>
              <a:t> pássaros, </a:t>
            </a:r>
            <a:r>
              <a:rPr lang="pt-BR" i="1" dirty="0"/>
              <a:t>A</a:t>
            </a:r>
            <a:r>
              <a:rPr lang="pt-BR" dirty="0"/>
              <a:t> aranhas e </a:t>
            </a:r>
            <a:r>
              <a:rPr lang="pt-BR" i="1" dirty="0"/>
              <a:t>I </a:t>
            </a:r>
            <a:r>
              <a:rPr lang="pt-BR" dirty="0"/>
              <a:t>insectos. Assim </a:t>
            </a:r>
            <a:r>
              <a:rPr lang="pt-BR" i="1" dirty="0"/>
              <a:t>G</a:t>
            </a:r>
            <a:r>
              <a:rPr lang="pt-BR" dirty="0"/>
              <a:t> = (</a:t>
            </a:r>
            <a:r>
              <a:rPr lang="pt-BR" i="1" dirty="0"/>
              <a:t>V</a:t>
            </a:r>
            <a:r>
              <a:rPr lang="pt-BR" dirty="0"/>
              <a:t>, </a:t>
            </a:r>
            <a:r>
              <a:rPr lang="pt-BR" i="1" dirty="0"/>
              <a:t>A</a:t>
            </a:r>
            <a:r>
              <a:rPr lang="pt-BR" dirty="0"/>
              <a:t>) é o grafo orientado pretendido cujo diagrama pode ser apresentado da seguinte forma:</a:t>
            </a: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5A0F96-6327-443C-BDDB-077510EDB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68" y="4616873"/>
            <a:ext cx="1694264" cy="15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6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42164-88FA-4DBE-A1BD-517C77DD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Alguns exemplos da aplicação de grafos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58D3218-E1F6-440C-9357-9932CF4C6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Os grafos são muito úteis na representação de problemas da vida real, em vários campos:</a:t>
            </a:r>
          </a:p>
          <a:p>
            <a:pPr marL="0" indent="0">
              <a:buNone/>
            </a:pPr>
            <a:r>
              <a:rPr lang="pt-BR" b="1" dirty="0"/>
              <a:t>1</a:t>
            </a:r>
            <a:r>
              <a:rPr lang="pt-BR" dirty="0"/>
              <a:t>- Pode-se representar um mapa de estradas através dos grafos e usar algoritmos específicos para determinar o caminho mais curto entre dois pontos, ou o caminho mais económico. Assim, os grafos podem possuir também pesos (ou custo), quer nas arestas quer nos vértices, e o custo total em estudo será calculado a partir destes pesos.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 </a:t>
            </a:r>
            <a:r>
              <a:rPr lang="pt-PT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275C-F457-4001-BF84-278F756B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6" y="4606467"/>
            <a:ext cx="2395014" cy="18245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DC3F546-1E9D-43CA-AEA3-5140D3DE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459" y="4269996"/>
            <a:ext cx="1802107" cy="24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1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CCF47-552D-4AF1-8EE2-BD623E64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Alguns exemplos da aplicação de grafos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F143FB-9E88-4FA5-B6FC-FF51A95A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2</a:t>
            </a:r>
            <a:r>
              <a:rPr lang="pt-BR" dirty="0"/>
              <a:t>- As redes de computadores, sendo cada terminal representado por um vértice, o cabo de rede pelas arestas e o custo associado a latência, por exemplo, ou o número de máquinas que a comunicação atravessa entre os nós. É nestes princípios que assenta todo o protocolo IP que torna possível a Internet. Grafos têm também sido utilizados para representar o formalismo das Redes Complexas, onde o número de nós e de conexões entre esses nós é muito alto e complexamente estabelecido.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EA6137-0A62-40F6-A91E-E01B1BB4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78" y="4279621"/>
            <a:ext cx="3123444" cy="233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5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B53FC-6EAF-4D96-AD2B-70E57260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Alguns exemplos da aplicação de grafos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75383F-71EA-4D6E-A852-FF596CBBE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07827"/>
            <a:ext cx="9601200" cy="4836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3</a:t>
            </a:r>
            <a:r>
              <a:rPr lang="pt-BR" dirty="0"/>
              <a:t>- Podem representar conexões em redes sociais.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b="1" dirty="0"/>
              <a:t>4</a:t>
            </a:r>
            <a:r>
              <a:rPr lang="pt-BR" dirty="0"/>
              <a:t>- A estrutura de links da Wikipedia pode ser representada por um </a:t>
            </a:r>
            <a:r>
              <a:rPr lang="pt-BR" b="1" dirty="0"/>
              <a:t>digrafo </a:t>
            </a:r>
            <a:r>
              <a:rPr lang="pt-BR" dirty="0"/>
              <a:t>(grafo orientado): os vértices são os artigos da Wikipedia e existe uma aresta do artigo </a:t>
            </a:r>
            <a:r>
              <a:rPr lang="pt-BR" i="1" dirty="0"/>
              <a:t>A</a:t>
            </a:r>
            <a:r>
              <a:rPr lang="pt-BR" dirty="0"/>
              <a:t> para o artigo </a:t>
            </a:r>
            <a:r>
              <a:rPr lang="pt-BR" i="1" dirty="0"/>
              <a:t>B</a:t>
            </a:r>
            <a:r>
              <a:rPr lang="pt-BR" dirty="0"/>
              <a:t> se e somente se </a:t>
            </a:r>
            <a:r>
              <a:rPr lang="pt-BR" i="1" dirty="0"/>
              <a:t>A</a:t>
            </a:r>
            <a:r>
              <a:rPr lang="pt-BR" dirty="0"/>
              <a:t> contém um link para </a:t>
            </a:r>
            <a:r>
              <a:rPr lang="pt-BR" i="1" dirty="0"/>
              <a:t>B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Estes são apenas alguns exemplos da aplicação dos grafos. Hoje em dia os grafos estão por toda a parte e têm utilidade em diversos campos.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B37FDE-B8FD-402E-BF2C-8CE546823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99" y="2171700"/>
            <a:ext cx="2025401" cy="22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4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43BC7-DF78-4A95-86BE-E8D16B48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Laço ou lacete (</a:t>
            </a:r>
            <a:r>
              <a:rPr lang="pt-PT" dirty="0" err="1"/>
              <a:t>loop</a:t>
            </a:r>
            <a:r>
              <a:rPr lang="pt-PT" dirty="0"/>
              <a:t>)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437AEF-0915-447F-BA86-0448163E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laço</a:t>
            </a:r>
            <a:r>
              <a:rPr lang="pt-BR" dirty="0"/>
              <a:t> num grafo (orientado ou não) é uma aresta </a:t>
            </a:r>
            <a:r>
              <a:rPr lang="pt-BR" i="1" dirty="0"/>
              <a:t>a</a:t>
            </a:r>
            <a:r>
              <a:rPr lang="pt-BR" dirty="0"/>
              <a:t> em </a:t>
            </a:r>
            <a:r>
              <a:rPr lang="pt-BR" i="1" dirty="0"/>
              <a:t>A</a:t>
            </a:r>
            <a:r>
              <a:rPr lang="pt-BR" dirty="0"/>
              <a:t> cujas terminações estão no mesmo vértice. </a:t>
            </a:r>
          </a:p>
          <a:p>
            <a:r>
              <a:rPr lang="pt-BR" dirty="0"/>
              <a:t>Na figura abaixo podemos obsevar um grafo com um laço no vértice 1.</a:t>
            </a:r>
            <a:endParaRPr lang="pt-PT" dirty="0"/>
          </a:p>
        </p:txBody>
      </p:sp>
      <p:pic>
        <p:nvPicPr>
          <p:cNvPr id="3078" name="Picture 6" descr="Laço (teoria dos grafos) – Wikipédia, a enciclopédia livre">
            <a:extLst>
              <a:ext uri="{FF2B5EF4-FFF2-40B4-BE49-F238E27FC236}">
                <a16:creationId xmlns:a16="http://schemas.microsoft.com/office/drawing/2014/main" id="{BF92CA60-9788-4024-B62E-D37647EDD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3686175"/>
            <a:ext cx="20955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525210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TotalTime>1532</TotalTime>
  <Words>1986</Words>
  <Application>Microsoft Office PowerPoint</Application>
  <PresentationFormat>Ecrã Panorâmico</PresentationFormat>
  <Paragraphs>128</Paragraphs>
  <Slides>34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38" baseType="lpstr">
      <vt:lpstr>Arial</vt:lpstr>
      <vt:lpstr>Franklin Gothic Book</vt:lpstr>
      <vt:lpstr>Times New Roman</vt:lpstr>
      <vt:lpstr>Recorte</vt:lpstr>
      <vt:lpstr>Grafos</vt:lpstr>
      <vt:lpstr>O que é um grafo?</vt:lpstr>
      <vt:lpstr>Grafo não orientado e grafo orientado</vt:lpstr>
      <vt:lpstr>Exemplos da representação gráfica de grafos</vt:lpstr>
      <vt:lpstr>Exemplos da representação gráfica de grafos</vt:lpstr>
      <vt:lpstr>Alguns exemplos da aplicação de grafos</vt:lpstr>
      <vt:lpstr>Alguns exemplos da aplicação de grafos</vt:lpstr>
      <vt:lpstr>Alguns exemplos da aplicação de grafos</vt:lpstr>
      <vt:lpstr>Laço ou lacete (loop)</vt:lpstr>
      <vt:lpstr>Grafo Simples</vt:lpstr>
      <vt:lpstr>Valência ou grau de um vértice</vt:lpstr>
      <vt:lpstr>Grau de saída e de entrada de vértices em dígrafos</vt:lpstr>
      <vt:lpstr>Vértices adjacentes</vt:lpstr>
      <vt:lpstr>Conjunto de vizinhos de um vértice</vt:lpstr>
      <vt:lpstr>Caminho</vt:lpstr>
      <vt:lpstr>Comprimento de um caminho</vt:lpstr>
      <vt:lpstr>Grafo conexo e desconexo</vt:lpstr>
      <vt:lpstr>Ciclo</vt:lpstr>
      <vt:lpstr>Contorno</vt:lpstr>
      <vt:lpstr>Subgrafo</vt:lpstr>
      <vt:lpstr>Grafo Completo</vt:lpstr>
      <vt:lpstr>Grafo planar</vt:lpstr>
      <vt:lpstr>Clique</vt:lpstr>
      <vt:lpstr>Caminho Euleriano</vt:lpstr>
      <vt:lpstr>Ciclo Euleriano</vt:lpstr>
      <vt:lpstr>Caminho Hamiltoniano</vt:lpstr>
      <vt:lpstr>Ciclo Hamiltoniano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 Silva</dc:creator>
  <cp:lastModifiedBy>André Silva</cp:lastModifiedBy>
  <cp:revision>46</cp:revision>
  <dcterms:created xsi:type="dcterms:W3CDTF">2020-11-08T16:32:18Z</dcterms:created>
  <dcterms:modified xsi:type="dcterms:W3CDTF">2020-11-09T18:05:05Z</dcterms:modified>
</cp:coreProperties>
</file>